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29260800" cy="36576000"/>
  <p:notesSz cx="6858000" cy="9144000"/>
  <p:defaultTextStyle>
    <a:defPPr>
      <a:defRPr lang="en-US"/>
    </a:defPPr>
    <a:lvl1pPr marL="0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1pPr>
    <a:lvl2pPr marL="1881012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2pPr>
    <a:lvl3pPr marL="3762024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3pPr>
    <a:lvl4pPr marL="5643037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4pPr>
    <a:lvl5pPr marL="7524049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5pPr>
    <a:lvl6pPr marL="9405061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6pPr>
    <a:lvl7pPr marL="11286073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7pPr>
    <a:lvl8pPr marL="13167086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8pPr>
    <a:lvl9pPr marL="15048098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9" d="100"/>
          <a:sy n="19" d="100"/>
        </p:scale>
        <p:origin x="-2424" y="-168"/>
      </p:cViewPr>
      <p:guideLst>
        <p:guide orient="horz" pos="11520"/>
        <p:guide pos="92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60" y="11362270"/>
            <a:ext cx="24871680" cy="78401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9120" y="20726400"/>
            <a:ext cx="20482560" cy="934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81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762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643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524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286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16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04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CAB0-5B59-4874-9A75-FE96BB69B7BF}" type="datetimeFigureOut">
              <a:rPr lang="en-US" smtClean="0"/>
              <a:t>4/25/2011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76EA0-8B90-4163-BEBF-972109E098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CAB0-5B59-4874-9A75-FE96BB69B7BF}" type="datetimeFigureOut">
              <a:rPr lang="en-US" smtClean="0"/>
              <a:t>4/25/2011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76EA0-8B90-4163-BEBF-972109E098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84042" y="7814739"/>
            <a:ext cx="21066758" cy="1664377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760" y="7814739"/>
            <a:ext cx="62712602" cy="1664377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CAB0-5B59-4874-9A75-FE96BB69B7BF}" type="datetimeFigureOut">
              <a:rPr lang="en-US" smtClean="0"/>
              <a:t>4/25/2011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76EA0-8B90-4163-BEBF-972109E098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CAB0-5B59-4874-9A75-FE96BB69B7BF}" type="datetimeFigureOut">
              <a:rPr lang="en-US" smtClean="0"/>
              <a:t>4/25/2011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76EA0-8B90-4163-BEBF-972109E098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402" y="23503469"/>
            <a:ext cx="24871680" cy="7264400"/>
          </a:xfrm>
        </p:spPr>
        <p:txBody>
          <a:bodyPr anchor="t"/>
          <a:lstStyle>
            <a:lvl1pPr algn="l">
              <a:defRPr sz="16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1402" y="15502472"/>
            <a:ext cx="24871680" cy="8000997"/>
          </a:xfrm>
        </p:spPr>
        <p:txBody>
          <a:bodyPr anchor="b"/>
          <a:lstStyle>
            <a:lvl1pPr marL="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1pPr>
            <a:lvl2pPr marL="1881012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2pPr>
            <a:lvl3pPr marL="376202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3pPr>
            <a:lvl4pPr marL="5643037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4pPr>
            <a:lvl5pPr marL="7524049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5pPr>
            <a:lvl6pPr marL="9405061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6pPr>
            <a:lvl7pPr marL="11286073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7pPr>
            <a:lvl8pPr marL="13167086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8pPr>
            <a:lvl9pPr marL="15048098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CAB0-5B59-4874-9A75-FE96BB69B7BF}" type="datetimeFigureOut">
              <a:rPr lang="en-US" smtClean="0"/>
              <a:t>4/25/2011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76EA0-8B90-4163-BEBF-972109E098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762" y="45516800"/>
            <a:ext cx="41889680" cy="128735669"/>
          </a:xfrm>
        </p:spPr>
        <p:txBody>
          <a:bodyPr/>
          <a:lstStyle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1122" y="45516800"/>
            <a:ext cx="41889680" cy="128735669"/>
          </a:xfrm>
        </p:spPr>
        <p:txBody>
          <a:bodyPr/>
          <a:lstStyle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CAB0-5B59-4874-9A75-FE96BB69B7BF}" type="datetimeFigureOut">
              <a:rPr lang="en-US" smtClean="0"/>
              <a:t>4/25/2011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76EA0-8B90-4163-BEBF-972109E098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1464736"/>
            <a:ext cx="26334720" cy="6096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8187269"/>
            <a:ext cx="12928602" cy="3412064"/>
          </a:xfrm>
        </p:spPr>
        <p:txBody>
          <a:bodyPr anchor="b"/>
          <a:lstStyle>
            <a:lvl1pPr marL="0" indent="0">
              <a:buNone/>
              <a:defRPr sz="9900" b="1"/>
            </a:lvl1pPr>
            <a:lvl2pPr marL="1881012" indent="0">
              <a:buNone/>
              <a:defRPr sz="8200" b="1"/>
            </a:lvl2pPr>
            <a:lvl3pPr marL="3762024" indent="0">
              <a:buNone/>
              <a:defRPr sz="7400" b="1"/>
            </a:lvl3pPr>
            <a:lvl4pPr marL="5643037" indent="0">
              <a:buNone/>
              <a:defRPr sz="6600" b="1"/>
            </a:lvl4pPr>
            <a:lvl5pPr marL="7524049" indent="0">
              <a:buNone/>
              <a:defRPr sz="6600" b="1"/>
            </a:lvl5pPr>
            <a:lvl6pPr marL="9405061" indent="0">
              <a:buNone/>
              <a:defRPr sz="6600" b="1"/>
            </a:lvl6pPr>
            <a:lvl7pPr marL="11286073" indent="0">
              <a:buNone/>
              <a:defRPr sz="6600" b="1"/>
            </a:lvl7pPr>
            <a:lvl8pPr marL="13167086" indent="0">
              <a:buNone/>
              <a:defRPr sz="6600" b="1"/>
            </a:lvl8pPr>
            <a:lvl9pPr marL="15048098" indent="0">
              <a:buNone/>
              <a:defRPr sz="6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040" y="11599333"/>
            <a:ext cx="12928602" cy="21073536"/>
          </a:xfrm>
        </p:spPr>
        <p:txBody>
          <a:bodyPr/>
          <a:lstStyle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864082" y="8187269"/>
            <a:ext cx="12933680" cy="3412064"/>
          </a:xfrm>
        </p:spPr>
        <p:txBody>
          <a:bodyPr anchor="b"/>
          <a:lstStyle>
            <a:lvl1pPr marL="0" indent="0">
              <a:buNone/>
              <a:defRPr sz="9900" b="1"/>
            </a:lvl1pPr>
            <a:lvl2pPr marL="1881012" indent="0">
              <a:buNone/>
              <a:defRPr sz="8200" b="1"/>
            </a:lvl2pPr>
            <a:lvl3pPr marL="3762024" indent="0">
              <a:buNone/>
              <a:defRPr sz="7400" b="1"/>
            </a:lvl3pPr>
            <a:lvl4pPr marL="5643037" indent="0">
              <a:buNone/>
              <a:defRPr sz="6600" b="1"/>
            </a:lvl4pPr>
            <a:lvl5pPr marL="7524049" indent="0">
              <a:buNone/>
              <a:defRPr sz="6600" b="1"/>
            </a:lvl5pPr>
            <a:lvl6pPr marL="9405061" indent="0">
              <a:buNone/>
              <a:defRPr sz="6600" b="1"/>
            </a:lvl6pPr>
            <a:lvl7pPr marL="11286073" indent="0">
              <a:buNone/>
              <a:defRPr sz="6600" b="1"/>
            </a:lvl7pPr>
            <a:lvl8pPr marL="13167086" indent="0">
              <a:buNone/>
              <a:defRPr sz="6600" b="1"/>
            </a:lvl8pPr>
            <a:lvl9pPr marL="15048098" indent="0">
              <a:buNone/>
              <a:defRPr sz="6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864082" y="11599333"/>
            <a:ext cx="12933680" cy="21073536"/>
          </a:xfrm>
        </p:spPr>
        <p:txBody>
          <a:bodyPr/>
          <a:lstStyle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CAB0-5B59-4874-9A75-FE96BB69B7BF}" type="datetimeFigureOut">
              <a:rPr lang="en-US" smtClean="0"/>
              <a:t>4/25/2011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76EA0-8B90-4163-BEBF-972109E098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CAB0-5B59-4874-9A75-FE96BB69B7BF}" type="datetimeFigureOut">
              <a:rPr lang="en-US" smtClean="0"/>
              <a:t>4/25/2011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76EA0-8B90-4163-BEBF-972109E098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CAB0-5B59-4874-9A75-FE96BB69B7BF}" type="datetimeFigureOut">
              <a:rPr lang="en-US" smtClean="0"/>
              <a:t>4/25/2011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76EA0-8B90-4163-BEBF-972109E098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1" y="1456267"/>
            <a:ext cx="9626602" cy="6197600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0160" y="1456269"/>
            <a:ext cx="16357600" cy="31216603"/>
          </a:xfrm>
        </p:spPr>
        <p:txBody>
          <a:bodyPr/>
          <a:lstStyle>
            <a:lvl1pPr>
              <a:defRPr sz="13200"/>
            </a:lvl1pPr>
            <a:lvl2pPr>
              <a:defRPr sz="11500"/>
            </a:lvl2pPr>
            <a:lvl3pPr>
              <a:defRPr sz="99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41" y="7653869"/>
            <a:ext cx="9626602" cy="25019003"/>
          </a:xfrm>
        </p:spPr>
        <p:txBody>
          <a:bodyPr/>
          <a:lstStyle>
            <a:lvl1pPr marL="0" indent="0">
              <a:buNone/>
              <a:defRPr sz="5800"/>
            </a:lvl1pPr>
            <a:lvl2pPr marL="1881012" indent="0">
              <a:buNone/>
              <a:defRPr sz="4900"/>
            </a:lvl2pPr>
            <a:lvl3pPr marL="3762024" indent="0">
              <a:buNone/>
              <a:defRPr sz="4100"/>
            </a:lvl3pPr>
            <a:lvl4pPr marL="5643037" indent="0">
              <a:buNone/>
              <a:defRPr sz="3700"/>
            </a:lvl4pPr>
            <a:lvl5pPr marL="7524049" indent="0">
              <a:buNone/>
              <a:defRPr sz="3700"/>
            </a:lvl5pPr>
            <a:lvl6pPr marL="9405061" indent="0">
              <a:buNone/>
              <a:defRPr sz="3700"/>
            </a:lvl6pPr>
            <a:lvl7pPr marL="11286073" indent="0">
              <a:buNone/>
              <a:defRPr sz="3700"/>
            </a:lvl7pPr>
            <a:lvl8pPr marL="13167086" indent="0">
              <a:buNone/>
              <a:defRPr sz="3700"/>
            </a:lvl8pPr>
            <a:lvl9pPr marL="15048098" indent="0">
              <a:buNone/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CAB0-5B59-4874-9A75-FE96BB69B7BF}" type="datetimeFigureOut">
              <a:rPr lang="en-US" smtClean="0"/>
              <a:t>4/25/2011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76EA0-8B90-4163-BEBF-972109E098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5322" y="25603200"/>
            <a:ext cx="17556480" cy="3022603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35322" y="3268133"/>
            <a:ext cx="17556480" cy="21945600"/>
          </a:xfrm>
        </p:spPr>
        <p:txBody>
          <a:bodyPr/>
          <a:lstStyle>
            <a:lvl1pPr marL="0" indent="0">
              <a:buNone/>
              <a:defRPr sz="13200"/>
            </a:lvl1pPr>
            <a:lvl2pPr marL="1881012" indent="0">
              <a:buNone/>
              <a:defRPr sz="11500"/>
            </a:lvl2pPr>
            <a:lvl3pPr marL="3762024" indent="0">
              <a:buNone/>
              <a:defRPr sz="9900"/>
            </a:lvl3pPr>
            <a:lvl4pPr marL="5643037" indent="0">
              <a:buNone/>
              <a:defRPr sz="8200"/>
            </a:lvl4pPr>
            <a:lvl5pPr marL="7524049" indent="0">
              <a:buNone/>
              <a:defRPr sz="8200"/>
            </a:lvl5pPr>
            <a:lvl6pPr marL="9405061" indent="0">
              <a:buNone/>
              <a:defRPr sz="8200"/>
            </a:lvl6pPr>
            <a:lvl7pPr marL="11286073" indent="0">
              <a:buNone/>
              <a:defRPr sz="8200"/>
            </a:lvl7pPr>
            <a:lvl8pPr marL="13167086" indent="0">
              <a:buNone/>
              <a:defRPr sz="8200"/>
            </a:lvl8pPr>
            <a:lvl9pPr marL="15048098" indent="0">
              <a:buNone/>
              <a:defRPr sz="8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5322" y="28625803"/>
            <a:ext cx="17556480" cy="4292597"/>
          </a:xfrm>
        </p:spPr>
        <p:txBody>
          <a:bodyPr/>
          <a:lstStyle>
            <a:lvl1pPr marL="0" indent="0">
              <a:buNone/>
              <a:defRPr sz="5800"/>
            </a:lvl1pPr>
            <a:lvl2pPr marL="1881012" indent="0">
              <a:buNone/>
              <a:defRPr sz="4900"/>
            </a:lvl2pPr>
            <a:lvl3pPr marL="3762024" indent="0">
              <a:buNone/>
              <a:defRPr sz="4100"/>
            </a:lvl3pPr>
            <a:lvl4pPr marL="5643037" indent="0">
              <a:buNone/>
              <a:defRPr sz="3700"/>
            </a:lvl4pPr>
            <a:lvl5pPr marL="7524049" indent="0">
              <a:buNone/>
              <a:defRPr sz="3700"/>
            </a:lvl5pPr>
            <a:lvl6pPr marL="9405061" indent="0">
              <a:buNone/>
              <a:defRPr sz="3700"/>
            </a:lvl6pPr>
            <a:lvl7pPr marL="11286073" indent="0">
              <a:buNone/>
              <a:defRPr sz="3700"/>
            </a:lvl7pPr>
            <a:lvl8pPr marL="13167086" indent="0">
              <a:buNone/>
              <a:defRPr sz="3700"/>
            </a:lvl8pPr>
            <a:lvl9pPr marL="15048098" indent="0">
              <a:buNone/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CAB0-5B59-4874-9A75-FE96BB69B7BF}" type="datetimeFigureOut">
              <a:rPr lang="en-US" smtClean="0"/>
              <a:t>4/25/2011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76EA0-8B90-4163-BEBF-972109E098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3040" y="1464736"/>
            <a:ext cx="26334720" cy="6096000"/>
          </a:xfrm>
          <a:prstGeom prst="rect">
            <a:avLst/>
          </a:prstGeom>
        </p:spPr>
        <p:txBody>
          <a:bodyPr vert="horz" lIns="376202" tIns="188101" rIns="376202" bIns="18810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8534403"/>
            <a:ext cx="26334720" cy="24138469"/>
          </a:xfrm>
          <a:prstGeom prst="rect">
            <a:avLst/>
          </a:prstGeom>
        </p:spPr>
        <p:txBody>
          <a:bodyPr vert="horz" lIns="376202" tIns="188101" rIns="376202" bIns="18810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3040" y="33900536"/>
            <a:ext cx="6827520" cy="1947333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l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CAB0-5B59-4874-9A75-FE96BB69B7BF}" type="datetimeFigureOut">
              <a:rPr lang="en-US" smtClean="0"/>
              <a:t>4/25/2011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97440" y="33900536"/>
            <a:ext cx="9265920" cy="1947333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ct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970240" y="33900536"/>
            <a:ext cx="6827520" cy="1947333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76EA0-8B90-4163-BEBF-972109E0983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762024" rtl="0" eaLnBrk="1" latinLnBrk="0" hangingPunct="1">
        <a:spcBef>
          <a:spcPct val="0"/>
        </a:spcBef>
        <a:buNone/>
        <a:defRPr sz="18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10759" indent="-1410759" algn="l" defTabSz="3762024" rtl="0" eaLnBrk="1" latinLnBrk="0" hangingPunct="1">
        <a:spcBef>
          <a:spcPct val="20000"/>
        </a:spcBef>
        <a:buFont typeface="Arial" pitchFamily="34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1pPr>
      <a:lvl2pPr marL="3056645" indent="-1175633" algn="l" defTabSz="3762024" rtl="0" eaLnBrk="1" latinLnBrk="0" hangingPunct="1">
        <a:spcBef>
          <a:spcPct val="20000"/>
        </a:spcBef>
        <a:buFont typeface="Arial" pitchFamily="34" charset="0"/>
        <a:buChar char="–"/>
        <a:defRPr sz="11500" kern="1200">
          <a:solidFill>
            <a:schemeClr val="tx1"/>
          </a:solidFill>
          <a:latin typeface="+mn-lt"/>
          <a:ea typeface="+mn-ea"/>
          <a:cs typeface="+mn-cs"/>
        </a:defRPr>
      </a:lvl2pPr>
      <a:lvl3pPr marL="4702531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543" indent="-940506" algn="l" defTabSz="3762024" rtl="0" eaLnBrk="1" latinLnBrk="0" hangingPunct="1">
        <a:spcBef>
          <a:spcPct val="20000"/>
        </a:spcBef>
        <a:buFont typeface="Arial" pitchFamily="34" charset="0"/>
        <a:buChar char="–"/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464555" indent="-940506" algn="l" defTabSz="3762024" rtl="0" eaLnBrk="1" latinLnBrk="0" hangingPunct="1">
        <a:spcBef>
          <a:spcPct val="20000"/>
        </a:spcBef>
        <a:buFont typeface="Arial" pitchFamily="34" charset="0"/>
        <a:buChar char="»"/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345567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580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107592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5988604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881012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2pPr>
      <a:lvl3pPr marL="3762024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5643037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049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5pPr>
      <a:lvl6pPr marL="9405061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6pPr>
      <a:lvl7pPr marL="11286073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7pPr>
      <a:lvl8pPr marL="13167086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8pPr>
      <a:lvl9pPr marL="15048098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2" descr="f18.jpg"/>
          <p:cNvPicPr>
            <a:picLocks noChangeAspect="1"/>
          </p:cNvPicPr>
          <p:nvPr/>
        </p:nvPicPr>
        <p:blipFill>
          <a:blip r:embed="rId2" cstate="print"/>
          <a:srcRect l="8000" r="28000"/>
          <a:stretch>
            <a:fillRect/>
          </a:stretch>
        </p:blipFill>
        <p:spPr bwMode="auto">
          <a:xfrm>
            <a:off x="0" y="0"/>
            <a:ext cx="29260800" cy="365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71800" y="0"/>
            <a:ext cx="22402800" cy="2925763"/>
          </a:xfrm>
          <a:prstGeom prst="rect">
            <a:avLst/>
          </a:prstGeom>
        </p:spPr>
        <p:txBody>
          <a:bodyPr vert="horz" lIns="376202" tIns="188101" rIns="376202" bIns="188101" rtlCol="0" anchor="ctr">
            <a:normAutofit fontScale="67500" lnSpcReduction="20000"/>
          </a:bodyPr>
          <a:lstStyle/>
          <a:p>
            <a:pPr marL="0" marR="0" lvl="0" indent="0" algn="ctr" defTabSz="376202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Company Management System</a:t>
            </a:r>
            <a:endParaRPr kumimoji="0" lang="en-US" sz="18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572000" y="5105400"/>
            <a:ext cx="20116800" cy="1181100"/>
          </a:xfrm>
          <a:prstGeom prst="rect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lIns="376202" tIns="188101" rIns="376202" bIns="188101" rtlCol="0" anchor="ctr">
            <a:normAutofit/>
          </a:bodyPr>
          <a:lstStyle/>
          <a:p>
            <a:pPr marL="0" marR="0" lvl="0" indent="0" algn="ctr" defTabSz="3762024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Topical Areas: Web, Database, Middleware, OOP, Frameworks</a:t>
            </a:r>
            <a:endParaRPr kumimoji="0" lang="en-US" sz="1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724400" y="2590800"/>
            <a:ext cx="19812000" cy="2457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76202" tIns="188101" rIns="376202" bIns="188101">
            <a:spAutoFit/>
          </a:bodyPr>
          <a:lstStyle/>
          <a:p>
            <a:pPr algn="ctr"/>
            <a:r>
              <a:rPr lang="en-US" sz="4500" b="1" dirty="0" smtClean="0">
                <a:latin typeface="Calibri" pitchFamily="34" charset="0"/>
              </a:rPr>
              <a:t>CMS </a:t>
            </a:r>
            <a:r>
              <a:rPr lang="en-US" sz="4500" b="1" dirty="0">
                <a:latin typeface="Calibri" pitchFamily="34" charset="0"/>
              </a:rPr>
              <a:t>is a web interfaced, database back ended, modularly designed, system to manage the daily paperwork that a Company of Midshipmen deals with on a daily basis.</a:t>
            </a:r>
          </a:p>
        </p:txBody>
      </p:sp>
      <p:pic>
        <p:nvPicPr>
          <p:cNvPr id="9" name="Picture 15" descr="crest1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81000"/>
            <a:ext cx="31432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Z:\Pictures\Department Poster Pics\FinalCSLogo\CS-Logo-final-smal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12600" y="609600"/>
            <a:ext cx="3694113" cy="371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14097000" y="7620000"/>
            <a:ext cx="14630400" cy="4876800"/>
            <a:chOff x="12192000" y="19888200"/>
            <a:chExt cx="14554200" cy="4876800"/>
          </a:xfrm>
        </p:grpSpPr>
        <p:pic>
          <p:nvPicPr>
            <p:cNvPr id="12" name="Picture 11" descr="public view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192000" y="19888200"/>
              <a:ext cx="14554200" cy="3978275"/>
            </a:xfrm>
            <a:prstGeom prst="rect">
              <a:avLst/>
            </a:prstGeom>
            <a:noFill/>
          </p:spPr>
        </p:pic>
        <p:sp>
          <p:nvSpPr>
            <p:cNvPr id="13" name="TextBox 9"/>
            <p:cNvSpPr txBox="1">
              <a:spLocks noChangeArrowheads="1"/>
            </p:cNvSpPr>
            <p:nvPr/>
          </p:nvSpPr>
          <p:spPr bwMode="auto">
            <a:xfrm>
              <a:off x="12192000" y="23850600"/>
              <a:ext cx="14554200" cy="914400"/>
            </a:xfrm>
            <a:prstGeom prst="rect">
              <a:avLst/>
            </a:prstGeom>
            <a:solidFill>
              <a:schemeClr val="accent1">
                <a:lumMod val="75000"/>
                <a:alpha val="7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376202" tIns="188101" rIns="376202" bIns="188101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Figure01: Dynamic </a:t>
              </a:r>
              <a:r>
                <a:rPr lang="en-US" sz="4000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avigation Bar</a:t>
              </a:r>
              <a:endParaRPr lang="en-US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0" y="24917400"/>
            <a:ext cx="13182600" cy="5550522"/>
          </a:xfrm>
          <a:prstGeom prst="rect">
            <a:avLst/>
          </a:prstGeom>
          <a:ln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1270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376202" tIns="188101" rIns="376202" bIns="188101">
            <a:spAutoFit/>
          </a:bodyPr>
          <a:lstStyle/>
          <a:p>
            <a:r>
              <a:rPr lang="en-US" sz="4800" b="1" dirty="0" smtClean="0">
                <a:solidFill>
                  <a:schemeClr val="tx1"/>
                </a:solidFill>
                <a:latin typeface="Calibri" pitchFamily="34" charset="0"/>
              </a:rPr>
              <a:t>CONCLUSIONS:</a:t>
            </a:r>
          </a:p>
          <a:p>
            <a:pPr>
              <a:buFont typeface="Wingdings" pitchFamily="2" charset="2"/>
              <a:buChar char="Ø"/>
            </a:pPr>
            <a:r>
              <a:rPr lang="en-US" sz="4800" dirty="0" smtClean="0">
                <a:solidFill>
                  <a:schemeClr val="tx1"/>
                </a:solidFill>
                <a:latin typeface="Calibri" pitchFamily="34" charset="0"/>
              </a:rPr>
              <a:t>Simple </a:t>
            </a:r>
            <a:r>
              <a:rPr lang="en-US" sz="4800" dirty="0">
                <a:solidFill>
                  <a:schemeClr val="tx1"/>
                </a:solidFill>
                <a:latin typeface="Calibri" pitchFamily="34" charset="0"/>
              </a:rPr>
              <a:t>problems may have complicated solutions.</a:t>
            </a:r>
          </a:p>
          <a:p>
            <a:pPr>
              <a:buFont typeface="Wingdings" pitchFamily="2" charset="2"/>
              <a:buChar char="Ø"/>
            </a:pPr>
            <a:r>
              <a:rPr lang="en-US" sz="4800" dirty="0">
                <a:solidFill>
                  <a:schemeClr val="tx1"/>
                </a:solidFill>
                <a:latin typeface="Calibri" pitchFamily="34" charset="0"/>
              </a:rPr>
              <a:t>Good team communication is as important as good code.</a:t>
            </a:r>
          </a:p>
          <a:p>
            <a:pPr>
              <a:buFont typeface="Wingdings" pitchFamily="2" charset="2"/>
              <a:buChar char="Ø"/>
            </a:pPr>
            <a:r>
              <a:rPr lang="en-US" sz="4800" dirty="0">
                <a:solidFill>
                  <a:schemeClr val="tx1"/>
                </a:solidFill>
                <a:latin typeface="Calibri" pitchFamily="34" charset="0"/>
              </a:rPr>
              <a:t>A framework to aid development may or may not be a good idea depending on the application.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0" y="7391400"/>
            <a:ext cx="13335000" cy="11459832"/>
          </a:xfrm>
          <a:prstGeom prst="rect">
            <a:avLst/>
          </a:prstGeom>
          <a:ln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1270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376202" tIns="188101" rIns="376202" bIns="188101">
            <a:spAutoFit/>
          </a:bodyPr>
          <a:lstStyle/>
          <a:p>
            <a:pPr algn="ctr"/>
            <a:r>
              <a:rPr lang="en-US" sz="4800" b="1" u="sng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Top </a:t>
            </a:r>
            <a:r>
              <a:rPr lang="en-US" sz="4800" b="1" u="sng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Three Challenges</a:t>
            </a:r>
            <a:endParaRPr lang="en-US" sz="4800" b="1" u="sng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>
              <a:buFontTx/>
              <a:buAutoNum type="arabicPeriod"/>
            </a:pPr>
            <a:r>
              <a:rPr lang="en-US" sz="4800" b="1" dirty="0">
                <a:latin typeface="Calibri" pitchFamily="34" charset="0"/>
                <a:cs typeface="Calibri" pitchFamily="34" charset="0"/>
              </a:rPr>
              <a:t> Complexity Management</a:t>
            </a:r>
          </a:p>
          <a:p>
            <a:pPr marL="941388" indent="-9398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  <a:cs typeface="Calibri" pitchFamily="34" charset="0"/>
              </a:rPr>
              <a:t>Many MIDN data points to keep track of and reference</a:t>
            </a:r>
          </a:p>
          <a:p>
            <a:pPr marL="941388" indent="-9398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  <a:cs typeface="Calibri" pitchFamily="34" charset="0"/>
              </a:rPr>
              <a:t>SOLUTION: Use the Django framework to aid in design and development</a:t>
            </a:r>
          </a:p>
          <a:p>
            <a:r>
              <a:rPr lang="en-US" sz="4800" b="1" dirty="0" smtClean="0">
                <a:latin typeface="Calibri" pitchFamily="34" charset="0"/>
                <a:cs typeface="Calibri" pitchFamily="34" charset="0"/>
              </a:rPr>
              <a:t>2. </a:t>
            </a:r>
            <a:r>
              <a:rPr lang="en-US" sz="4800" b="1" dirty="0">
                <a:latin typeface="Calibri" pitchFamily="34" charset="0"/>
                <a:cs typeface="Calibri" pitchFamily="34" charset="0"/>
              </a:rPr>
              <a:t>Team coordination and cohesion</a:t>
            </a:r>
          </a:p>
          <a:p>
            <a:pPr marL="941388" indent="-9398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  <a:cs typeface="Calibri" pitchFamily="34" charset="0"/>
              </a:rPr>
              <a:t>Dynamic projects require active communication</a:t>
            </a:r>
          </a:p>
          <a:p>
            <a:pPr marL="941388" indent="-9398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  <a:cs typeface="Calibri" pitchFamily="34" charset="0"/>
              </a:rPr>
              <a:t>SOLUTION: External server based solutions for code storage and execution</a:t>
            </a:r>
          </a:p>
          <a:p>
            <a:r>
              <a:rPr lang="en-US" sz="4800" b="1" dirty="0" smtClean="0">
                <a:latin typeface="Calibri" pitchFamily="34" charset="0"/>
                <a:cs typeface="Calibri" pitchFamily="34" charset="0"/>
              </a:rPr>
              <a:t>3. </a:t>
            </a:r>
            <a:r>
              <a:rPr lang="en-US" sz="4800" b="1" dirty="0">
                <a:latin typeface="Calibri" pitchFamily="34" charset="0"/>
                <a:cs typeface="Calibri" pitchFamily="34" charset="0"/>
              </a:rPr>
              <a:t>Learning a new framework and language</a:t>
            </a:r>
          </a:p>
          <a:p>
            <a:pPr marL="941388" indent="-9398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  <a:cs typeface="Calibri" pitchFamily="34" charset="0"/>
              </a:rPr>
              <a:t>We had to learn the language python and the framework Django</a:t>
            </a:r>
          </a:p>
          <a:p>
            <a:pPr marL="941388" indent="-9398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  <a:cs typeface="Calibri" pitchFamily="34" charset="0"/>
              </a:rPr>
              <a:t>SOLUTION: Time and effort.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76200" y="18897600"/>
            <a:ext cx="13182600" cy="5996159"/>
          </a:xfrm>
          <a:prstGeom prst="rect">
            <a:avLst/>
          </a:prstGeom>
          <a:ln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1270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4800" b="1" dirty="0">
                <a:latin typeface="Calibri" pitchFamily="34" charset="0"/>
              </a:rPr>
              <a:t>Mistakes Made:</a:t>
            </a:r>
          </a:p>
          <a:p>
            <a:pPr defTabSz="9144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</a:rPr>
              <a:t>Did not fully solidify requirements before coding</a:t>
            </a:r>
          </a:p>
          <a:p>
            <a:pPr defTabSz="9144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</a:rPr>
              <a:t>Did not fully learn the potential or quirks of Django before coding</a:t>
            </a:r>
          </a:p>
          <a:p>
            <a:pPr defTabSz="914400"/>
            <a:r>
              <a:rPr lang="en-US" sz="4800" b="1" dirty="0">
                <a:latin typeface="Calibri" pitchFamily="34" charset="0"/>
              </a:rPr>
              <a:t>Suggestions for the Future:</a:t>
            </a:r>
          </a:p>
          <a:p>
            <a:pPr defTabSz="9144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</a:rPr>
              <a:t>Spend time fully learning the languages and frameworks and their internal systems before using them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4097000" y="12725400"/>
            <a:ext cx="14554200" cy="11756886"/>
            <a:chOff x="18516203" y="16611600"/>
            <a:chExt cx="14478397" cy="11832251"/>
          </a:xfrm>
        </p:grpSpPr>
        <p:pic>
          <p:nvPicPr>
            <p:cNvPr id="18" name="Picture 15" descr="public view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516600" y="16611600"/>
              <a:ext cx="14478000" cy="11091863"/>
            </a:xfrm>
            <a:prstGeom prst="rect">
              <a:avLst/>
            </a:prstGeom>
            <a:noFill/>
          </p:spPr>
        </p:pic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18516203" y="27731427"/>
              <a:ext cx="14478397" cy="712424"/>
            </a:xfrm>
            <a:prstGeom prst="rect">
              <a:avLst/>
            </a:prstGeom>
            <a:solidFill>
              <a:schemeClr val="accent1">
                <a:lumMod val="75000"/>
                <a:alpha val="7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Figure02: Dynamic </a:t>
              </a:r>
              <a:r>
                <a:rPr lang="en-US" sz="4000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ORM 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Chit </a:t>
              </a:r>
              <a:r>
                <a:rPr lang="en-US" sz="4000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with 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Popup </a:t>
              </a:r>
              <a:r>
                <a:rPr lang="en-US" sz="4000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alendar</a:t>
              </a:r>
              <a:endParaRPr lang="en-US" sz="4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0" name="AutoShape 2" descr="https://blackboard.usna.edu/bbcswebdav/orgs/DEPTCSERV/Midn%20Photos/2011/M113666.jpg"/>
          <p:cNvSpPr>
            <a:spLocks noChangeAspect="1" noChangeArrowheads="1"/>
          </p:cNvSpPr>
          <p:nvPr/>
        </p:nvSpPr>
        <p:spPr bwMode="auto">
          <a:xfrm>
            <a:off x="24539575" y="35131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4" descr="https://blackboard.usna.edu/bbcswebdav/orgs/DEPTCSERV/Midn%20Photos/2011/M113666.jpg"/>
          <p:cNvSpPr>
            <a:spLocks noChangeAspect="1" noChangeArrowheads="1"/>
          </p:cNvSpPr>
          <p:nvPr/>
        </p:nvSpPr>
        <p:spPr bwMode="auto">
          <a:xfrm>
            <a:off x="24539575" y="35131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6" descr="https://blackboard.usna.edu/bbcswebdav/orgs/DEPTCSERV/Midn%20Photos/2011/M113666.jpg"/>
          <p:cNvSpPr>
            <a:spLocks noChangeAspect="1" noChangeArrowheads="1"/>
          </p:cNvSpPr>
          <p:nvPr/>
        </p:nvSpPr>
        <p:spPr bwMode="auto">
          <a:xfrm>
            <a:off x="24539575" y="35131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9" descr="https://blackboard.usna.edu/bbcswebdav/orgs/DEPTCSERV/Midn%20Photos/2011/M115412.jpg"/>
          <p:cNvSpPr>
            <a:spLocks noChangeAspect="1" noChangeArrowheads="1"/>
          </p:cNvSpPr>
          <p:nvPr/>
        </p:nvSpPr>
        <p:spPr bwMode="auto">
          <a:xfrm>
            <a:off x="24539575" y="35131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11" descr="https://blackboard.usna.edu/bbcswebdav/orgs/DEPTCSERV/Midn%20Photos/2011/M115412.jpg"/>
          <p:cNvSpPr>
            <a:spLocks noChangeAspect="1" noChangeArrowheads="1"/>
          </p:cNvSpPr>
          <p:nvPr/>
        </p:nvSpPr>
        <p:spPr bwMode="auto">
          <a:xfrm>
            <a:off x="24539575" y="35131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15" descr="https://blackboard.usna.edu/bbcswebdav/orgs/DEPTCSERV/Midn%20Photos/2011/M112826.jpg"/>
          <p:cNvSpPr>
            <a:spLocks noChangeAspect="1" noChangeArrowheads="1"/>
          </p:cNvSpPr>
          <p:nvPr/>
        </p:nvSpPr>
        <p:spPr bwMode="auto">
          <a:xfrm>
            <a:off x="24539575" y="35131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AutoShape 18" descr="https://blackboard.usna.edu/bbcswebdav/orgs/DEPTCSERV/Midn%20Photos/2011/M112802.jpg"/>
          <p:cNvSpPr>
            <a:spLocks noChangeAspect="1" noChangeArrowheads="1"/>
          </p:cNvSpPr>
          <p:nvPr/>
        </p:nvSpPr>
        <p:spPr bwMode="auto">
          <a:xfrm>
            <a:off x="24539575" y="35131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14097000" y="24688800"/>
            <a:ext cx="14630400" cy="6177029"/>
            <a:chOff x="21488400" y="22631400"/>
            <a:chExt cx="14630400" cy="6177029"/>
          </a:xfrm>
        </p:grpSpPr>
        <p:sp>
          <p:nvSpPr>
            <p:cNvPr id="43" name="TextBox 9"/>
            <p:cNvSpPr txBox="1">
              <a:spLocks noChangeArrowheads="1"/>
            </p:cNvSpPr>
            <p:nvPr/>
          </p:nvSpPr>
          <p:spPr bwMode="auto">
            <a:xfrm>
              <a:off x="21488400" y="27813000"/>
              <a:ext cx="14630400" cy="995429"/>
            </a:xfrm>
            <a:prstGeom prst="rect">
              <a:avLst/>
            </a:prstGeom>
            <a:solidFill>
              <a:schemeClr val="accent1">
                <a:lumMod val="75000"/>
                <a:alpha val="7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376202" tIns="188101" rIns="376202" bIns="188101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Figure03: 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Dynamic </a:t>
              </a:r>
              <a:r>
                <a:rPr lang="en-US" sz="4000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avigation Bar</a:t>
              </a:r>
              <a:endParaRPr lang="en-US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l="11250" t="55789" r="18161" b="2105"/>
            <a:stretch>
              <a:fillRect/>
            </a:stretch>
          </p:blipFill>
          <p:spPr bwMode="auto">
            <a:xfrm>
              <a:off x="21488400" y="22631400"/>
              <a:ext cx="14630400" cy="518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1" name="Group 50"/>
          <p:cNvGrpSpPr/>
          <p:nvPr/>
        </p:nvGrpSpPr>
        <p:grpSpPr>
          <a:xfrm>
            <a:off x="5143500" y="31089600"/>
            <a:ext cx="18973800" cy="5029200"/>
            <a:chOff x="-18973800" y="25527000"/>
            <a:chExt cx="18973800" cy="5029200"/>
          </a:xfrm>
        </p:grpSpPr>
        <p:sp>
          <p:nvSpPr>
            <p:cNvPr id="28" name="Rounded Rectangle 27"/>
            <p:cNvSpPr/>
            <p:nvPr/>
          </p:nvSpPr>
          <p:spPr>
            <a:xfrm>
              <a:off x="-18973800" y="25527000"/>
              <a:ext cx="18973800" cy="5029200"/>
            </a:xfrm>
            <a:prstGeom prst="roundRect">
              <a:avLst/>
            </a:prstGeom>
            <a:solidFill>
              <a:srgbClr val="FFFFFF">
                <a:alpha val="30980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35"/>
            <p:cNvGrpSpPr/>
            <p:nvPr/>
          </p:nvGrpSpPr>
          <p:grpSpPr>
            <a:xfrm>
              <a:off x="-17602200" y="25831800"/>
              <a:ext cx="3048000" cy="4503666"/>
              <a:chOff x="2819400" y="6324600"/>
              <a:chExt cx="3048000" cy="4487108"/>
            </a:xfrm>
          </p:grpSpPr>
          <p:pic>
            <p:nvPicPr>
              <p:cNvPr id="40" name="Picture 7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819400" y="6324600"/>
                <a:ext cx="3047620" cy="3809524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41" name="TextBox 29"/>
              <p:cNvSpPr txBox="1"/>
              <p:nvPr/>
            </p:nvSpPr>
            <p:spPr>
              <a:xfrm>
                <a:off x="2819400" y="10134600"/>
                <a:ext cx="3048000" cy="677108"/>
              </a:xfrm>
              <a:prstGeom prst="rect">
                <a:avLst/>
              </a:prstGeom>
              <a:solidFill>
                <a:srgbClr val="000000">
                  <a:alpha val="6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800" cap="small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MIDN Laws</a:t>
                </a:r>
                <a:endParaRPr lang="en-US" sz="3800" cap="small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33" name="Group 37"/>
            <p:cNvGrpSpPr/>
            <p:nvPr/>
          </p:nvGrpSpPr>
          <p:grpSpPr>
            <a:xfrm>
              <a:off x="-13030200" y="25831800"/>
              <a:ext cx="3048000" cy="4503666"/>
              <a:chOff x="8915400" y="6324600"/>
              <a:chExt cx="3048000" cy="4487108"/>
            </a:xfrm>
          </p:grpSpPr>
          <p:sp>
            <p:nvSpPr>
              <p:cNvPr id="34" name="TextBox 31"/>
              <p:cNvSpPr txBox="1"/>
              <p:nvPr/>
            </p:nvSpPr>
            <p:spPr>
              <a:xfrm>
                <a:off x="8915400" y="10134600"/>
                <a:ext cx="3048000" cy="677108"/>
              </a:xfrm>
              <a:prstGeom prst="rect">
                <a:avLst/>
              </a:prstGeom>
              <a:solidFill>
                <a:srgbClr val="000000">
                  <a:alpha val="6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800" cap="small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midn Harrison</a:t>
                </a:r>
                <a:endParaRPr lang="en-US" sz="3800" cap="small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pic>
            <p:nvPicPr>
              <p:cNvPr id="35" name="Picture 1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915400" y="6324600"/>
                <a:ext cx="3047620" cy="3809524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grpSp>
          <p:nvGrpSpPr>
            <p:cNvPr id="45" name="Group 36"/>
            <p:cNvGrpSpPr/>
            <p:nvPr/>
          </p:nvGrpSpPr>
          <p:grpSpPr>
            <a:xfrm>
              <a:off x="-8763000" y="25831800"/>
              <a:ext cx="3048000" cy="4503666"/>
              <a:chOff x="5867400" y="6324600"/>
              <a:chExt cx="3048000" cy="4487108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867400" y="6324600"/>
                <a:ext cx="3047620" cy="3809524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47" name="TextBox 30"/>
              <p:cNvSpPr txBox="1"/>
              <p:nvPr/>
            </p:nvSpPr>
            <p:spPr>
              <a:xfrm>
                <a:off x="5867400" y="10134600"/>
                <a:ext cx="3048000" cy="677108"/>
              </a:xfrm>
              <a:prstGeom prst="rect">
                <a:avLst/>
              </a:prstGeom>
              <a:solidFill>
                <a:srgbClr val="000000">
                  <a:alpha val="6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800" cap="small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MIDN Rabe</a:t>
                </a:r>
                <a:endParaRPr lang="en-US" sz="3800" cap="small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8" name="Group 38"/>
            <p:cNvGrpSpPr/>
            <p:nvPr/>
          </p:nvGrpSpPr>
          <p:grpSpPr>
            <a:xfrm>
              <a:off x="-4572000" y="25831800"/>
              <a:ext cx="3048000" cy="4503666"/>
              <a:chOff x="11963400" y="6324600"/>
              <a:chExt cx="3048000" cy="4487108"/>
            </a:xfrm>
          </p:grpSpPr>
          <p:pic>
            <p:nvPicPr>
              <p:cNvPr id="49" name="Picture 16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11963400" y="6324600"/>
                <a:ext cx="3047620" cy="3809524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11963400" y="10134600"/>
                <a:ext cx="3048000" cy="677108"/>
              </a:xfrm>
              <a:prstGeom prst="rect">
                <a:avLst/>
              </a:prstGeom>
              <a:solidFill>
                <a:srgbClr val="000000">
                  <a:alpha val="6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800" cap="small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MIDN Hatley</a:t>
                </a:r>
                <a:endParaRPr lang="en-US" sz="3800" cap="small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226</Words>
  <Application>Microsoft Office PowerPoint</Application>
  <PresentationFormat>Custom</PresentationFormat>
  <Paragraphs>29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Midshipmen</dc:creator>
  <cp:lastModifiedBy>Midshipmen</cp:lastModifiedBy>
  <cp:revision>1</cp:revision>
  <dcterms:created xsi:type="dcterms:W3CDTF">2011-04-25T17:28:32Z</dcterms:created>
  <dcterms:modified xsi:type="dcterms:W3CDTF">2011-04-25T17:36:32Z</dcterms:modified>
</cp:coreProperties>
</file>